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2" r:id="rId5"/>
    <p:sldId id="263" r:id="rId6"/>
    <p:sldId id="260" r:id="rId7"/>
    <p:sldId id="261" r:id="rId8"/>
    <p:sldId id="266" r:id="rId9"/>
    <p:sldId id="267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578"/>
  </p:normalViewPr>
  <p:slideViewPr>
    <p:cSldViewPr snapToGrid="0" snapToObjects="1">
      <p:cViewPr>
        <p:scale>
          <a:sx n="80" d="100"/>
          <a:sy n="80" d="100"/>
        </p:scale>
        <p:origin x="8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C2684-73EF-9346-99CD-303F9B68E4EB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7F462-1F9A-B549-BDF5-1EC49B034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4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1ACFD-C52E-1C4F-ACBB-2265F4793998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E8850-EFF8-D740-B593-24BEDF299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emf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38568" y="1820546"/>
            <a:ext cx="4214830" cy="3161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9248" y="1644736"/>
            <a:ext cx="5265000" cy="3512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2746" y="767443"/>
            <a:ext cx="186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HARVARD FOREST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28264" y="767443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ARNOLD ARBORETUM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8940" y="304799"/>
            <a:ext cx="4213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Model with </a:t>
            </a:r>
            <a:r>
              <a:rPr lang="en-US" sz="3600" smtClean="0"/>
              <a:t>Real Data</a:t>
            </a:r>
            <a:endParaRPr lang="en-US" sz="3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95" y="304799"/>
            <a:ext cx="6667500" cy="1358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28" y="3916663"/>
            <a:ext cx="3163064" cy="1243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74" y="3990544"/>
            <a:ext cx="3343492" cy="12273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2670223"/>
            <a:ext cx="3765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Weather </a:t>
            </a:r>
            <a:r>
              <a:rPr lang="en-US" sz="2800" b="1" smtClean="0"/>
              <a:t>Station data:</a:t>
            </a:r>
            <a:endParaRPr lang="en-US" sz="2800" b="1"/>
          </a:p>
        </p:txBody>
      </p:sp>
      <p:sp>
        <p:nvSpPr>
          <p:cNvPr id="15" name="TextBox 14"/>
          <p:cNvSpPr txBox="1"/>
          <p:nvPr/>
        </p:nvSpPr>
        <p:spPr>
          <a:xfrm>
            <a:off x="0" y="4384828"/>
            <a:ext cx="3765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Hobo Logger data:</a:t>
            </a:r>
            <a:endParaRPr lang="en-US" sz="28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28" y="2490929"/>
            <a:ext cx="2905639" cy="11487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05" y="2595086"/>
            <a:ext cx="3093571" cy="10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39119"/>
            <a:ext cx="5291666" cy="37797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539119"/>
            <a:ext cx="5291667" cy="3779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547" y="224590"/>
            <a:ext cx="1765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Raw Data</a:t>
            </a:r>
            <a:endParaRPr lang="en-US" sz="3200"/>
          </a:p>
        </p:txBody>
      </p:sp>
      <p:sp>
        <p:nvSpPr>
          <p:cNvPr id="5" name="TextBox 4"/>
          <p:cNvSpPr txBox="1"/>
          <p:nvPr/>
        </p:nvSpPr>
        <p:spPr>
          <a:xfrm>
            <a:off x="2431917" y="1412070"/>
            <a:ext cx="171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Weather Station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12348" y="1412070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Hobo Logger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6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0965" y="555813"/>
            <a:ext cx="1070385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APPROACH 2: </a:t>
            </a:r>
          </a:p>
          <a:p>
            <a:endParaRPr lang="en-US" sz="3200" dirty="0"/>
          </a:p>
          <a:p>
            <a:r>
              <a:rPr lang="en-US" sz="3200" dirty="0" smtClean="0"/>
              <a:t>Let’s try and see if there’s an `urban’ effect by combining sites into one model. </a:t>
            </a:r>
          </a:p>
          <a:p>
            <a:endParaRPr lang="en-US" sz="3200" dirty="0" smtClean="0"/>
          </a:p>
          <a:p>
            <a:r>
              <a:rPr lang="en-US" sz="3200" dirty="0" smtClean="0"/>
              <a:t> Again compare weather station data to hobo logger data in separate </a:t>
            </a:r>
            <a:r>
              <a:rPr lang="en-US" sz="3200" dirty="0" smtClean="0"/>
              <a:t>models</a:t>
            </a:r>
            <a:endParaRPr lang="en-US" sz="3200" dirty="0" smtClean="0"/>
          </a:p>
          <a:p>
            <a:pPr algn="ctr"/>
            <a:r>
              <a:rPr lang="en-US" sz="3200" dirty="0" err="1" smtClean="0"/>
              <a:t>GDDlo</a:t>
            </a:r>
            <a:r>
              <a:rPr lang="en-US" sz="3200" dirty="0" smtClean="0"/>
              <a:t> ~ urban + (</a:t>
            </a:r>
            <a:r>
              <a:rPr lang="en-US" sz="3200" dirty="0" err="1" smtClean="0"/>
              <a:t>urban|species</a:t>
            </a:r>
            <a:r>
              <a:rPr lang="en-US" sz="3200" dirty="0" smtClean="0"/>
              <a:t>)</a:t>
            </a:r>
          </a:p>
          <a:p>
            <a:pPr algn="ctr"/>
            <a:r>
              <a:rPr lang="en-US" sz="3200" dirty="0" err="1" smtClean="0"/>
              <a:t>y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 ~ N(</a:t>
            </a:r>
            <a:r>
              <a:rPr lang="el-GR" sz="3200" dirty="0" smtClean="0"/>
              <a:t>μ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, </a:t>
            </a:r>
            <a:r>
              <a:rPr lang="en-US" sz="3200" dirty="0" err="1" smtClean="0"/>
              <a:t>σ</a:t>
            </a:r>
            <a:r>
              <a:rPr lang="en-US" sz="3200" dirty="0" smtClean="0"/>
              <a:t>)</a:t>
            </a:r>
          </a:p>
          <a:p>
            <a:pPr algn="ctr"/>
            <a:r>
              <a:rPr lang="en-US" sz="3200" dirty="0" err="1" smtClean="0"/>
              <a:t>y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 = ⍺</a:t>
            </a:r>
            <a:r>
              <a:rPr lang="en-US" sz="3200" baseline="-25000" dirty="0" smtClean="0"/>
              <a:t>I</a:t>
            </a:r>
            <a:r>
              <a:rPr lang="en-US" sz="3200" dirty="0" smtClean="0"/>
              <a:t> + βx</a:t>
            </a:r>
            <a:r>
              <a:rPr lang="en-US" sz="3200" baseline="-25000" dirty="0" smtClean="0"/>
              <a:t> I</a:t>
            </a:r>
            <a:r>
              <a:rPr lang="en-US" sz="3200" dirty="0" smtClean="0"/>
              <a:t> + </a:t>
            </a:r>
            <a:r>
              <a:rPr lang="en-US" sz="3200" dirty="0" err="1" smtClean="0"/>
              <a:t>σ</a:t>
            </a:r>
            <a:endParaRPr lang="en-US" sz="3200" dirty="0" smtClean="0"/>
          </a:p>
          <a:p>
            <a:pPr algn="ctr"/>
            <a:r>
              <a:rPr lang="en-US" sz="3200" dirty="0" smtClean="0"/>
              <a:t>⍺</a:t>
            </a:r>
            <a:r>
              <a:rPr lang="en-US" sz="3200" baseline="-25000" dirty="0" smtClean="0"/>
              <a:t>I</a:t>
            </a:r>
            <a:r>
              <a:rPr lang="en-US" sz="3200" dirty="0" smtClean="0"/>
              <a:t> ~ N(300, 100)</a:t>
            </a:r>
          </a:p>
          <a:p>
            <a:pPr algn="ctr"/>
            <a:r>
              <a:rPr lang="en-US" sz="3200" dirty="0" smtClean="0"/>
              <a:t>β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 ~ N(50, 20)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198120"/>
            <a:ext cx="2374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Model in </a:t>
            </a:r>
            <a:r>
              <a:rPr lang="en-US" sz="2800" dirty="0" err="1" smtClean="0"/>
              <a:t>Rstan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18" y="721340"/>
            <a:ext cx="5287121" cy="6311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37" y="721340"/>
            <a:ext cx="441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4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518" y="412376"/>
            <a:ext cx="326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in </a:t>
            </a:r>
            <a:r>
              <a:rPr lang="en-US" dirty="0" err="1" smtClean="0"/>
              <a:t>Rstan</a:t>
            </a:r>
            <a:r>
              <a:rPr lang="en-US" dirty="0" smtClean="0"/>
              <a:t> for Hobo loggers: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761999"/>
            <a:ext cx="5059082" cy="56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Model Check:</a:t>
            </a: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497094" y="1706880"/>
            <a:ext cx="3176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Fake Data:</a:t>
            </a:r>
          </a:p>
          <a:p>
            <a:endParaRPr lang="en-US" sz="2400" dirty="0"/>
          </a:p>
          <a:p>
            <a:r>
              <a:rPr lang="en-US" sz="2400" dirty="0" smtClean="0"/>
              <a:t>GDD mean = 300</a:t>
            </a:r>
          </a:p>
          <a:p>
            <a:r>
              <a:rPr lang="en-US" sz="2400" dirty="0" smtClean="0"/>
              <a:t>GDD sigma = 50</a:t>
            </a:r>
          </a:p>
          <a:p>
            <a:r>
              <a:rPr lang="en-US" sz="2400" dirty="0" smtClean="0"/>
              <a:t>Urban effect mean = 50</a:t>
            </a:r>
          </a:p>
          <a:p>
            <a:r>
              <a:rPr lang="en-US" sz="2400" dirty="0" smtClean="0"/>
              <a:t>Urban effect sigma = 20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29" y="627370"/>
            <a:ext cx="6667500" cy="135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949" y="4833104"/>
            <a:ext cx="2750676" cy="1119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97" y="4940680"/>
            <a:ext cx="2627612" cy="90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Model Check:</a:t>
            </a: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457200" y="1245215"/>
            <a:ext cx="361964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Fake Data:</a:t>
            </a:r>
          </a:p>
          <a:p>
            <a:endParaRPr lang="en-US" sz="2800" dirty="0"/>
          </a:p>
          <a:p>
            <a:r>
              <a:rPr lang="en-US" sz="2800" dirty="0" smtClean="0"/>
              <a:t>GDD mean = 250</a:t>
            </a:r>
          </a:p>
          <a:p>
            <a:r>
              <a:rPr lang="en-US" sz="2800" dirty="0" smtClean="0"/>
              <a:t>GDD </a:t>
            </a:r>
            <a:r>
              <a:rPr lang="en-US" sz="2800" dirty="0" err="1" smtClean="0"/>
              <a:t>sd</a:t>
            </a:r>
            <a:r>
              <a:rPr lang="en-US" sz="2800" dirty="0" smtClean="0"/>
              <a:t> = 30</a:t>
            </a:r>
          </a:p>
          <a:p>
            <a:r>
              <a:rPr lang="en-US" sz="2800" dirty="0" smtClean="0"/>
              <a:t>Urban effect mean = 40</a:t>
            </a:r>
          </a:p>
          <a:p>
            <a:r>
              <a:rPr lang="en-US" sz="2800" dirty="0" smtClean="0"/>
              <a:t>Urban effect </a:t>
            </a:r>
            <a:r>
              <a:rPr lang="en-US" sz="2800" dirty="0" err="1" smtClean="0"/>
              <a:t>sd</a:t>
            </a:r>
            <a:r>
              <a:rPr lang="en-US" sz="2800" dirty="0" smtClean="0"/>
              <a:t> = 10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36" y="365760"/>
            <a:ext cx="7536380" cy="1535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69" y="4447429"/>
            <a:ext cx="3738014" cy="1469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86" y="4689007"/>
            <a:ext cx="3635879" cy="12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8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9" y="643467"/>
            <a:ext cx="4874682" cy="5571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357" y="643467"/>
            <a:ext cx="4874682" cy="55710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9699" y="458801"/>
            <a:ext cx="199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WEATHER STATION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09884" y="500507"/>
            <a:ext cx="158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HOBO LOGGER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9" y="643467"/>
            <a:ext cx="4874682" cy="5571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357" y="643467"/>
            <a:ext cx="4874682" cy="55710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24402" y="458801"/>
            <a:ext cx="252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WEATHER STATION: 2019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68496" y="458801"/>
            <a:ext cx="30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WEATHER STATION</a:t>
            </a:r>
            <a:r>
              <a:rPr lang="en-US" smtClean="0"/>
              <a:t>: 2017-2019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163</Words>
  <Application>Microsoft Macintosh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20</cp:revision>
  <cp:lastPrinted>2020-02-27T20:28:28Z</cp:lastPrinted>
  <dcterms:created xsi:type="dcterms:W3CDTF">2020-02-27T15:49:11Z</dcterms:created>
  <dcterms:modified xsi:type="dcterms:W3CDTF">2020-02-27T20:30:47Z</dcterms:modified>
</cp:coreProperties>
</file>